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7" r:id="rId3"/>
    <p:sldId id="288" r:id="rId4"/>
    <p:sldId id="287" r:id="rId5"/>
    <p:sldId id="289" r:id="rId6"/>
    <p:sldId id="290" r:id="rId7"/>
    <p:sldId id="279" r:id="rId8"/>
    <p:sldId id="280" r:id="rId9"/>
    <p:sldId id="281" r:id="rId10"/>
    <p:sldId id="282" r:id="rId11"/>
    <p:sldId id="283" r:id="rId12"/>
    <p:sldId id="285" r:id="rId13"/>
    <p:sldId id="286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28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0CED1-0BD3-437E-982C-E8005E10CB37}" type="datetimeFigureOut">
              <a:rPr lang="ko-KR" altLang="en-US" smtClean="0"/>
              <a:t>2018-09-17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4E85E-8821-4C68-8974-5856219E9F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9362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4E85E-8821-4C68-8974-5856219E9FF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734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4E85E-8821-4C68-8974-5856219E9FF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46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 rot="19140000">
            <a:off x="3065043" y="1819936"/>
            <a:ext cx="5535155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600" b="1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altLang="ko-KR" dirty="0" smtClean="0"/>
              <a:t>2018 </a:t>
            </a:r>
            <a:r>
              <a:rPr lang="ko-KR" altLang="en-US" dirty="0" smtClean="0"/>
              <a:t>전문교과 </a:t>
            </a:r>
            <a:r>
              <a:rPr lang="en-US" altLang="ko-KR" dirty="0" smtClean="0"/>
              <a:t>Ⅱ </a:t>
            </a:r>
            <a:r>
              <a:rPr lang="ko-KR" altLang="en-US" dirty="0" smtClean="0"/>
              <a:t>교수</a:t>
            </a:r>
            <a:r>
              <a:rPr lang="en-US" altLang="ko-KR" dirty="0" smtClean="0"/>
              <a:t>·</a:t>
            </a:r>
            <a:r>
              <a:rPr lang="ko-KR" altLang="en-US" dirty="0" smtClean="0"/>
              <a:t>학습 자료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7904" y="6424756"/>
            <a:ext cx="4724400" cy="27432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(</a:t>
            </a:r>
            <a:r>
              <a:rPr lang="ko-KR" altLang="en-US" dirty="0" smtClean="0"/>
              <a:t>과목명</a:t>
            </a:r>
            <a:r>
              <a:rPr lang="en-US" altLang="ko-KR" dirty="0" smtClean="0"/>
              <a:t>)_(</a:t>
            </a:r>
            <a:r>
              <a:rPr lang="ko-KR" altLang="en-US" dirty="0" err="1" smtClean="0"/>
              <a:t>학습모듈명</a:t>
            </a:r>
            <a:r>
              <a:rPr lang="en-US" altLang="ko-KR" dirty="0" smtClean="0"/>
              <a:t>)_</a:t>
            </a:r>
            <a:r>
              <a:rPr lang="ko-KR" altLang="en-US" dirty="0" smtClean="0"/>
              <a:t>학습 </a:t>
            </a:r>
            <a:r>
              <a:rPr lang="en-US" altLang="ko-KR" dirty="0" smtClean="0"/>
              <a:t>[</a:t>
            </a:r>
            <a:r>
              <a:rPr lang="ko-KR" altLang="en-US" dirty="0" smtClean="0"/>
              <a:t>번호</a:t>
            </a:r>
            <a:r>
              <a:rPr lang="en-US" altLang="ko-KR" dirty="0" smtClean="0"/>
              <a:t>]_</a:t>
            </a:r>
            <a:r>
              <a:rPr lang="ko-KR" altLang="en-US" dirty="0" smtClean="0"/>
              <a:t>유형 </a:t>
            </a:r>
            <a:r>
              <a:rPr lang="en-US" altLang="ko-KR" dirty="0" smtClean="0"/>
              <a:t>Ⅱ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1428" y="6310456"/>
            <a:ext cx="502920" cy="502920"/>
          </a:xfrm>
        </p:spPr>
        <p:txBody>
          <a:bodyPr/>
          <a:lstStyle/>
          <a:p>
            <a:fld id="{3C203B44-7224-4AD4-9439-861CD1E3978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" name="그림 5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810" b="97143" l="6970" r="87273">
                        <a14:foregroundMark x1="55758" y1="37143" x2="55758" y2="37143"/>
                        <a14:foregroundMark x1="54242" y1="53333" x2="54242" y2="53333"/>
                        <a14:foregroundMark x1="66667" y1="36190" x2="66667" y2="36190"/>
                        <a14:foregroundMark x1="68182" y1="53333" x2="68182" y2="53333"/>
                        <a14:foregroundMark x1="75152" y1="38095" x2="75152" y2="38095"/>
                        <a14:foregroundMark x1="78485" y1="59048" x2="78485" y2="59048"/>
                        <a14:foregroundMark x1="16667" y1="29524" x2="16667" y2="29524"/>
                        <a14:foregroundMark x1="33333" y1="18095" x2="33333" y2="18095"/>
                        <a14:foregroundMark x1="33030" y1="58095" x2="33030" y2="580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648" y="5805264"/>
            <a:ext cx="1008112" cy="319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6635" y1="42500" x2="6635" y2="42500"/>
                        <a14:foregroundMark x1="47393" y1="32500" x2="47393" y2="32500"/>
                        <a14:foregroundMark x1="49289" y1="65000" x2="49289" y2="65000"/>
                        <a14:foregroundMark x1="53555" y1="37500" x2="53555" y2="37500"/>
                        <a14:foregroundMark x1="59242" y1="32500" x2="59242" y2="32500"/>
                        <a14:foregroundMark x1="59716" y1="55000" x2="59716" y2="55000"/>
                        <a14:foregroundMark x1="64929" y1="37500" x2="64929" y2="37500"/>
                        <a14:foregroundMark x1="65403" y1="57500" x2="65403" y2="57500"/>
                        <a14:foregroundMark x1="69194" y1="37500" x2="69194" y2="37500"/>
                        <a14:foregroundMark x1="70616" y1="50000" x2="70616" y2="50000"/>
                        <a14:foregroundMark x1="74882" y1="35000" x2="74882" y2="35000"/>
                        <a14:foregroundMark x1="76303" y1="60000" x2="76303" y2="60000"/>
                        <a14:foregroundMark x1="80569" y1="35000" x2="80569" y2="35000"/>
                        <a14:foregroundMark x1="83412" y1="37500" x2="83412" y2="37500"/>
                        <a14:foregroundMark x1="87204" y1="35000" x2="87204" y2="35000"/>
                        <a14:foregroundMark x1="90047" y1="35000" x2="90047" y2="35000"/>
                        <a14:foregroundMark x1="88152" y1="57500" x2="88152" y2="57500"/>
                        <a14:foregroundMark x1="94313" y1="32500" x2="94313" y2="32500"/>
                        <a14:foregroundMark x1="95261" y1="60000" x2="95261" y2="60000"/>
                        <a14:foregroundMark x1="36967" y1="35000" x2="36967" y2="3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776" y="5842393"/>
            <a:ext cx="1294720" cy="24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7904" y="6423620"/>
            <a:ext cx="4724400" cy="274320"/>
          </a:xfrm>
        </p:spPr>
        <p:txBody>
          <a:bodyPr/>
          <a:lstStyle>
            <a:lvl1pPr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en-US" altLang="ko-KR" smtClean="0"/>
              <a:t>(</a:t>
            </a:r>
            <a:r>
              <a:rPr lang="ko-KR" altLang="en-US" smtClean="0"/>
              <a:t>비서</a:t>
            </a:r>
            <a:r>
              <a:rPr lang="en-US" altLang="ko-KR" smtClean="0"/>
              <a:t>)_(</a:t>
            </a:r>
            <a:r>
              <a:rPr lang="ko-KR" altLang="en-US" smtClean="0"/>
              <a:t>경영진 지원 업무</a:t>
            </a:r>
            <a:r>
              <a:rPr lang="en-US" altLang="ko-KR" smtClean="0"/>
              <a:t>)_</a:t>
            </a:r>
            <a:r>
              <a:rPr lang="ko-KR" altLang="en-US" smtClean="0"/>
              <a:t>학습 </a:t>
            </a:r>
            <a:r>
              <a:rPr lang="en-US" altLang="ko-KR" smtClean="0"/>
              <a:t>[1]_</a:t>
            </a:r>
            <a:r>
              <a:rPr lang="ko-KR" altLang="en-US" smtClean="0"/>
              <a:t>유형 </a:t>
            </a:r>
            <a:r>
              <a:rPr lang="en-US" altLang="ko-KR" smtClean="0"/>
              <a:t>Ⅱ</a:t>
            </a:r>
            <a:endParaRPr lang="ko-KR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1428" y="6309320"/>
            <a:ext cx="502920" cy="502920"/>
          </a:xfrm>
        </p:spPr>
        <p:txBody>
          <a:bodyPr/>
          <a:lstStyle/>
          <a:p>
            <a:fld id="{3C203B44-7224-4AD4-9439-861CD1E397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7904" y="6423620"/>
            <a:ext cx="4724400" cy="274320"/>
          </a:xfrm>
        </p:spPr>
        <p:txBody>
          <a:bodyPr/>
          <a:lstStyle>
            <a:lvl1pPr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en-US" altLang="ko-KR" smtClean="0"/>
              <a:t>(</a:t>
            </a:r>
            <a:r>
              <a:rPr lang="ko-KR" altLang="en-US" smtClean="0"/>
              <a:t>비서</a:t>
            </a:r>
            <a:r>
              <a:rPr lang="en-US" altLang="ko-KR" smtClean="0"/>
              <a:t>)_(</a:t>
            </a:r>
            <a:r>
              <a:rPr lang="ko-KR" altLang="en-US" smtClean="0"/>
              <a:t>경영진 지원 업무</a:t>
            </a:r>
            <a:r>
              <a:rPr lang="en-US" altLang="ko-KR" smtClean="0"/>
              <a:t>)_</a:t>
            </a:r>
            <a:r>
              <a:rPr lang="ko-KR" altLang="en-US" smtClean="0"/>
              <a:t>학습 </a:t>
            </a:r>
            <a:r>
              <a:rPr lang="en-US" altLang="ko-KR" smtClean="0"/>
              <a:t>[1]_</a:t>
            </a:r>
            <a:r>
              <a:rPr lang="ko-KR" altLang="en-US" smtClean="0"/>
              <a:t>유형 </a:t>
            </a:r>
            <a:r>
              <a:rPr lang="en-US" altLang="ko-KR" smtClean="0"/>
              <a:t>Ⅱ</a:t>
            </a:r>
            <a:endParaRPr lang="ko-KR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1428" y="6309320"/>
            <a:ext cx="502920" cy="502920"/>
          </a:xfrm>
        </p:spPr>
        <p:txBody>
          <a:bodyPr/>
          <a:lstStyle/>
          <a:p>
            <a:fld id="{3C203B44-7224-4AD4-9439-861CD1E397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942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과목명</a:t>
            </a:r>
            <a:r>
              <a:rPr lang="en-US" altLang="ko-KR" smtClean="0"/>
              <a:t>)_(</a:t>
            </a:r>
            <a:r>
              <a:rPr lang="ko-KR" altLang="en-US" smtClean="0"/>
              <a:t>학습모듈명</a:t>
            </a:r>
            <a:r>
              <a:rPr lang="en-US" altLang="ko-KR" smtClean="0"/>
              <a:t>)_</a:t>
            </a:r>
            <a:r>
              <a:rPr lang="ko-KR" altLang="en-US" smtClean="0"/>
              <a:t>학습 </a:t>
            </a:r>
            <a:r>
              <a:rPr lang="en-US" altLang="ko-KR" smtClean="0"/>
              <a:t>[</a:t>
            </a:r>
            <a:r>
              <a:rPr lang="ko-KR" altLang="en-US" smtClean="0"/>
              <a:t>번호</a:t>
            </a:r>
            <a:r>
              <a:rPr lang="en-US" altLang="ko-KR" smtClean="0"/>
              <a:t>]_</a:t>
            </a:r>
            <a:r>
              <a:rPr lang="ko-KR" altLang="en-US" smtClean="0"/>
              <a:t>유형 </a:t>
            </a:r>
            <a:r>
              <a:rPr lang="en-US" altLang="ko-KR" smtClean="0"/>
              <a:t>Ⅱ</a:t>
            </a: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직사각형 5"/>
          <p:cNvSpPr/>
          <p:nvPr userDrawn="1"/>
        </p:nvSpPr>
        <p:spPr>
          <a:xfrm>
            <a:off x="122" y="-86397"/>
            <a:ext cx="9047926" cy="2291261"/>
          </a:xfrm>
          <a:prstGeom prst="rect">
            <a:avLst/>
          </a:prstGeom>
          <a:solidFill>
            <a:srgbClr val="3896B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89878" y="44624"/>
            <a:ext cx="8868414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317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-108520" y="-99392"/>
            <a:ext cx="9505056" cy="1008112"/>
          </a:xfrm>
          <a:prstGeom prst="rect">
            <a:avLst/>
          </a:prstGeom>
          <a:solidFill>
            <a:srgbClr val="3896B3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-2382" y="6237312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6237971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6064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423620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altLang="ko-KR" dirty="0" smtClean="0"/>
              <a:t>(</a:t>
            </a:r>
            <a:r>
              <a:rPr lang="ko-KR" altLang="en-US" dirty="0" smtClean="0"/>
              <a:t>과목명</a:t>
            </a:r>
            <a:r>
              <a:rPr lang="en-US" altLang="ko-KR" dirty="0" smtClean="0"/>
              <a:t>)_(</a:t>
            </a:r>
            <a:r>
              <a:rPr lang="ko-KR" altLang="en-US" dirty="0" err="1" smtClean="0"/>
              <a:t>학습모듈명</a:t>
            </a:r>
            <a:r>
              <a:rPr lang="en-US" altLang="ko-KR" dirty="0" smtClean="0"/>
              <a:t>)_</a:t>
            </a:r>
            <a:r>
              <a:rPr lang="ko-KR" altLang="en-US" dirty="0" smtClean="0"/>
              <a:t>학습 </a:t>
            </a:r>
            <a:r>
              <a:rPr lang="en-US" altLang="ko-KR" dirty="0" smtClean="0"/>
              <a:t>[</a:t>
            </a:r>
            <a:r>
              <a:rPr lang="ko-KR" altLang="en-US" dirty="0" smtClean="0"/>
              <a:t>번호</a:t>
            </a:r>
            <a:r>
              <a:rPr lang="en-US" altLang="ko-KR" dirty="0" smtClean="0"/>
              <a:t>]_</a:t>
            </a:r>
            <a:r>
              <a:rPr lang="ko-KR" altLang="en-US" dirty="0" smtClean="0"/>
              <a:t>유형 </a:t>
            </a:r>
            <a:r>
              <a:rPr lang="en-US" altLang="ko-KR" dirty="0" smtClean="0"/>
              <a:t>Ⅱ</a:t>
            </a:r>
            <a:endParaRPr lang="ko-KR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309320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C203B44-7224-4AD4-9439-861CD1E3978C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dt="0"/>
  <p:txStyles>
    <p:titleStyle>
      <a:lvl1pPr algn="l" defTabSz="914400" rtl="0" eaLnBrk="1" latinLnBrk="1" hangingPunct="1">
        <a:spcBef>
          <a:spcPct val="0"/>
        </a:spcBef>
        <a:buNone/>
        <a:defRPr sz="28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19140000">
            <a:off x="625931" y="1622369"/>
            <a:ext cx="6279544" cy="1204306"/>
          </a:xfrm>
        </p:spPr>
        <p:txBody>
          <a:bodyPr/>
          <a:lstStyle/>
          <a:p>
            <a:pPr algn="ctr"/>
            <a:r>
              <a:rPr lang="ko-KR" altLang="en-US" dirty="0" smtClean="0"/>
              <a:t>가스 누설 조치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979712" y="6424756"/>
            <a:ext cx="6452592" cy="274320"/>
          </a:xfrm>
        </p:spPr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err="1" smtClean="0"/>
              <a:t>가스텅스텐아크용접</a:t>
            </a:r>
            <a:r>
              <a:rPr lang="en-US" altLang="ko-KR" dirty="0" smtClean="0"/>
              <a:t>)_(</a:t>
            </a:r>
            <a:r>
              <a:rPr lang="ko-KR" altLang="en-US" dirty="0" err="1" smtClean="0"/>
              <a:t>가스텅스텐아크용접</a:t>
            </a:r>
            <a:r>
              <a:rPr lang="ko-KR" altLang="en-US" dirty="0" smtClean="0"/>
              <a:t> 작업 후 정리정돈</a:t>
            </a:r>
            <a:r>
              <a:rPr lang="en-US" altLang="ko-KR" dirty="0" smtClean="0"/>
              <a:t>)_</a:t>
            </a:r>
            <a:r>
              <a:rPr lang="ko-KR" altLang="en-US" dirty="0" smtClean="0"/>
              <a:t>학습 </a:t>
            </a:r>
            <a:r>
              <a:rPr lang="en-US" altLang="ko-KR" dirty="0" smtClean="0"/>
              <a:t>[1]_</a:t>
            </a:r>
            <a:r>
              <a:rPr lang="ko-KR" altLang="en-US" dirty="0" smtClean="0"/>
              <a:t>유형 </a:t>
            </a:r>
            <a:r>
              <a:rPr lang="en-US" altLang="ko-KR" dirty="0" smtClean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881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가스 누출 함</a:t>
            </a:r>
            <a:r>
              <a:rPr lang="en-US" altLang="ko-KR" dirty="0" smtClean="0"/>
              <a:t>(</a:t>
            </a:r>
            <a:r>
              <a:rPr lang="ko-KR" altLang="en-US" dirty="0" smtClean="0"/>
              <a:t>비눗물 검사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</a:t>
            </a:r>
            <a:r>
              <a:rPr lang="ko-KR" altLang="en-US" dirty="0" err="1" smtClean="0"/>
              <a:t>작업후</a:t>
            </a:r>
            <a:r>
              <a:rPr lang="ko-KR" altLang="en-US" dirty="0" smtClean="0"/>
              <a:t> 정리정돈</a:t>
            </a:r>
            <a:r>
              <a:rPr lang="en-US" altLang="ko-KR" dirty="0" smtClean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40768"/>
            <a:ext cx="4607546" cy="4480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43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용기 밸브 가스 누설 부위 조치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39752" y="6423620"/>
            <a:ext cx="6092552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</a:t>
            </a:r>
            <a:r>
              <a:rPr lang="ko-KR" altLang="en-US" dirty="0" err="1"/>
              <a:t>작업후</a:t>
            </a:r>
            <a:r>
              <a:rPr lang="ko-KR" altLang="en-US" dirty="0"/>
              <a:t> 정리정돈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_x441983816"/>
          <p:cNvSpPr>
            <a:spLocks noChangeArrowheads="1"/>
          </p:cNvSpPr>
          <p:nvPr/>
        </p:nvSpPr>
        <p:spPr bwMode="auto">
          <a:xfrm>
            <a:off x="453903" y="1658612"/>
            <a:ext cx="8222553" cy="3714604"/>
          </a:xfrm>
          <a:prstGeom prst="roundRect">
            <a:avLst>
              <a:gd name="adj" fmla="val 2343"/>
            </a:avLst>
          </a:prstGeom>
          <a:solidFill>
            <a:srgbClr val="FFFFFF"/>
          </a:solidFill>
          <a:ln w="38100">
            <a:solidFill>
              <a:srgbClr val="FA8849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누설검사에서 </a:t>
            </a:r>
            <a:r>
              <a:rPr lang="ko-KR" altLang="en-US" sz="2400" dirty="0"/>
              <a:t>누설이 확인될 시 곧바로 용기의 밸브를 잠가 고압가스가 누설되지 </a:t>
            </a:r>
            <a:r>
              <a:rPr lang="ko-KR" altLang="en-US" sz="2400" dirty="0" smtClean="0"/>
              <a:t>않도록 </a:t>
            </a:r>
            <a:r>
              <a:rPr lang="ko-KR" altLang="en-US" sz="2400" dirty="0"/>
              <a:t>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누설 </a:t>
            </a:r>
            <a:r>
              <a:rPr lang="ko-KR" altLang="en-US" sz="2400" dirty="0"/>
              <a:t>부위를 전용 스패너로 분리한다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용기 </a:t>
            </a:r>
            <a:r>
              <a:rPr lang="ko-KR" altLang="en-US" sz="2400" dirty="0"/>
              <a:t>밸브 나사에 </a:t>
            </a:r>
            <a:r>
              <a:rPr lang="ko-KR" altLang="en-US" sz="2400" dirty="0" err="1"/>
              <a:t>테프론</a:t>
            </a:r>
            <a:r>
              <a:rPr lang="ko-KR" altLang="en-US" sz="2400" dirty="0"/>
              <a:t> </a:t>
            </a:r>
            <a:r>
              <a:rPr lang="ko-KR" altLang="en-US" sz="2400" dirty="0" err="1"/>
              <a:t>테잎을</a:t>
            </a:r>
            <a:r>
              <a:rPr lang="ko-KR" altLang="en-US" sz="2400" dirty="0"/>
              <a:t> 감는다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가스 </a:t>
            </a:r>
            <a:r>
              <a:rPr lang="ko-KR" altLang="en-US" sz="2400" dirty="0"/>
              <a:t>조정기를 전용 스패너를 사용하여 다시 고정한다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가스 </a:t>
            </a:r>
            <a:r>
              <a:rPr lang="ko-KR" altLang="en-US" sz="2400" dirty="0"/>
              <a:t>누설 검사를 다시 시행한다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125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가스 호스 누설 부위 조치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39752" y="6423620"/>
            <a:ext cx="6092552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</a:t>
            </a:r>
            <a:r>
              <a:rPr lang="ko-KR" altLang="en-US" dirty="0" err="1"/>
              <a:t>작업후</a:t>
            </a:r>
            <a:r>
              <a:rPr lang="ko-KR" altLang="en-US" dirty="0"/>
              <a:t> 정리정돈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_x441983816"/>
          <p:cNvSpPr>
            <a:spLocks noChangeArrowheads="1"/>
          </p:cNvSpPr>
          <p:nvPr/>
        </p:nvSpPr>
        <p:spPr bwMode="auto">
          <a:xfrm>
            <a:off x="453903" y="1658612"/>
            <a:ext cx="8222553" cy="4362676"/>
          </a:xfrm>
          <a:prstGeom prst="roundRect">
            <a:avLst>
              <a:gd name="adj" fmla="val 2343"/>
            </a:avLst>
          </a:prstGeom>
          <a:solidFill>
            <a:srgbClr val="FFFFFF"/>
          </a:solidFill>
          <a:ln w="38100">
            <a:solidFill>
              <a:srgbClr val="FA8849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보호가스 </a:t>
            </a:r>
            <a:r>
              <a:rPr lang="ko-KR" altLang="en-US" sz="2400" dirty="0"/>
              <a:t>공급 호스의 누설 부위를 점검한다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가스호스에서 </a:t>
            </a:r>
            <a:r>
              <a:rPr lang="ko-KR" altLang="en-US" sz="2400" dirty="0"/>
              <a:t>누설 원인을 파악한다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가스 </a:t>
            </a:r>
            <a:r>
              <a:rPr lang="ko-KR" altLang="en-US" sz="2400" dirty="0"/>
              <a:t>호스 연결부위에서 누설이 있는 경우 전용밴드를 교환 또는 드라이버를 </a:t>
            </a:r>
            <a:r>
              <a:rPr lang="ko-KR" altLang="en-US" sz="2400" dirty="0" smtClean="0"/>
              <a:t>사용하여 </a:t>
            </a:r>
            <a:r>
              <a:rPr lang="ko-KR" altLang="en-US" sz="2400" dirty="0"/>
              <a:t>꼭 조이도록 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가스 </a:t>
            </a:r>
            <a:r>
              <a:rPr lang="ko-KR" altLang="en-US" sz="2400" dirty="0"/>
              <a:t>호스 자체의 불량인 경우 전체를 교환한다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조치가 </a:t>
            </a:r>
            <a:r>
              <a:rPr lang="ko-KR" altLang="en-US" sz="2400" dirty="0"/>
              <a:t>완료되면 가스 호스의 누설 검사를 재차 실시한다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5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정리 정돈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39752" y="6423620"/>
            <a:ext cx="6092552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</a:t>
            </a:r>
            <a:r>
              <a:rPr lang="ko-KR" altLang="en-US" dirty="0" err="1"/>
              <a:t>작업후</a:t>
            </a:r>
            <a:r>
              <a:rPr lang="ko-KR" altLang="en-US" dirty="0"/>
              <a:t> 정리정돈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_x441983816"/>
          <p:cNvSpPr>
            <a:spLocks noChangeArrowheads="1"/>
          </p:cNvSpPr>
          <p:nvPr/>
        </p:nvSpPr>
        <p:spPr bwMode="auto">
          <a:xfrm>
            <a:off x="453903" y="1658612"/>
            <a:ext cx="8222553" cy="3138540"/>
          </a:xfrm>
          <a:prstGeom prst="roundRect">
            <a:avLst>
              <a:gd name="adj" fmla="val 2343"/>
            </a:avLst>
          </a:prstGeom>
          <a:solidFill>
            <a:srgbClr val="FFFFFF"/>
          </a:solidFill>
          <a:ln w="38100">
            <a:solidFill>
              <a:srgbClr val="FA8849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가스 </a:t>
            </a:r>
            <a:r>
              <a:rPr lang="ko-KR" altLang="en-US" sz="2400" dirty="0"/>
              <a:t>용기를 전용 보관실에 보관한다</a:t>
            </a:r>
            <a:r>
              <a:rPr lang="en-US" altLang="ko-KR" sz="2400" dirty="0"/>
              <a:t>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유량계를 </a:t>
            </a:r>
            <a:r>
              <a:rPr lang="ko-KR" altLang="en-US" sz="2400" dirty="0"/>
              <a:t>공구 보관실 에 보관한다</a:t>
            </a:r>
            <a:r>
              <a:rPr lang="en-US" altLang="ko-KR" sz="2400" dirty="0"/>
              <a:t>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가스 </a:t>
            </a:r>
            <a:r>
              <a:rPr lang="ko-KR" altLang="en-US" sz="2400" dirty="0"/>
              <a:t>공급 호스를 정리 정돈 한다</a:t>
            </a:r>
            <a:r>
              <a:rPr lang="en-US" altLang="ko-KR" sz="2400" dirty="0"/>
              <a:t>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주변을 </a:t>
            </a:r>
            <a:r>
              <a:rPr lang="ko-KR" altLang="en-US" sz="2400" dirty="0"/>
              <a:t>정리 정돈 한다</a:t>
            </a:r>
            <a:r>
              <a:rPr lang="en-US" altLang="ko-KR" sz="2400" dirty="0"/>
              <a:t>.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84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학습목표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576" y="1484784"/>
            <a:ext cx="7520940" cy="3579849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buAutoNum type="arabicPeriod"/>
            </a:pPr>
            <a:r>
              <a:rPr lang="ko-KR" altLang="en-US" sz="1800" dirty="0" smtClean="0"/>
              <a:t>가스 </a:t>
            </a:r>
            <a:r>
              <a:rPr lang="ko-KR" altLang="en-US" sz="1800" dirty="0"/>
              <a:t>누설 검사 실시 후 이상 발견 시 상황에 맞는 조치를 취할 수 있다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pPr fontAlgn="base">
              <a:lnSpc>
                <a:spcPct val="150000"/>
              </a:lnSpc>
              <a:buAutoNum type="arabicPeriod"/>
            </a:pP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err="1" smtClean="0"/>
              <a:t>가스텅스텐아크용접</a:t>
            </a:r>
            <a:r>
              <a:rPr lang="en-US" altLang="ko-KR" dirty="0" smtClean="0"/>
              <a:t>)_(</a:t>
            </a:r>
            <a:r>
              <a:rPr lang="ko-KR" altLang="en-US" dirty="0" err="1" smtClean="0"/>
              <a:t>가스텅스텐아크용접</a:t>
            </a:r>
            <a:r>
              <a:rPr lang="ko-KR" altLang="en-US" dirty="0" smtClean="0"/>
              <a:t> 작업 후 정리정돈</a:t>
            </a:r>
            <a:r>
              <a:rPr lang="en-US" altLang="ko-KR" dirty="0" smtClean="0"/>
              <a:t>)_</a:t>
            </a:r>
            <a:r>
              <a:rPr lang="ko-KR" altLang="en-US" dirty="0" smtClean="0"/>
              <a:t>학습 </a:t>
            </a:r>
            <a:r>
              <a:rPr lang="en-US" altLang="ko-KR" dirty="0" smtClean="0"/>
              <a:t>[1]_</a:t>
            </a:r>
            <a:r>
              <a:rPr lang="ko-KR" altLang="en-US" dirty="0" smtClean="0"/>
              <a:t>유형 </a:t>
            </a:r>
            <a:r>
              <a:rPr lang="en-US" altLang="ko-KR" dirty="0" smtClean="0"/>
              <a:t>Ⅱ</a:t>
            </a:r>
            <a:endParaRPr lang="ko-KR" alt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786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1907704" y="6423620"/>
            <a:ext cx="6334210" cy="274320"/>
          </a:xfrm>
        </p:spPr>
        <p:txBody>
          <a:bodyPr/>
          <a:lstStyle/>
          <a:p>
            <a:r>
              <a:rPr lang="en-US" altLang="ko-KR" b="1" dirty="0"/>
              <a:t>(</a:t>
            </a:r>
            <a:r>
              <a:rPr lang="ko-KR" altLang="en-US" b="1" dirty="0" err="1"/>
              <a:t>가스텅스텐아크용접</a:t>
            </a:r>
            <a:r>
              <a:rPr lang="en-US" altLang="ko-KR" b="1" dirty="0"/>
              <a:t>)_(</a:t>
            </a:r>
            <a:r>
              <a:rPr lang="ko-KR" altLang="en-US" b="1" dirty="0" err="1"/>
              <a:t>가스텅스텐아크용접</a:t>
            </a:r>
            <a:r>
              <a:rPr lang="ko-KR" altLang="en-US" b="1" dirty="0"/>
              <a:t> 검사 및 보수용접하기</a:t>
            </a:r>
            <a:r>
              <a:rPr lang="en-US" altLang="ko-KR" b="1" dirty="0"/>
              <a:t>)_</a:t>
            </a:r>
            <a:r>
              <a:rPr lang="ko-KR" altLang="en-US" b="1" dirty="0"/>
              <a:t>학습 </a:t>
            </a:r>
            <a:r>
              <a:rPr lang="en-US" altLang="ko-KR" b="1" dirty="0"/>
              <a:t>[1]_</a:t>
            </a:r>
            <a:r>
              <a:rPr lang="ko-KR" altLang="en-US" b="1" dirty="0"/>
              <a:t>유형 </a:t>
            </a:r>
            <a:r>
              <a:rPr lang="en-US" altLang="ko-KR" b="1" dirty="0"/>
              <a:t>Ⅱ</a:t>
            </a:r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652438" cy="548640"/>
          </a:xfrm>
        </p:spPr>
        <p:txBody>
          <a:bodyPr/>
          <a:lstStyle/>
          <a:p>
            <a:pPr algn="ctr"/>
            <a:r>
              <a:rPr lang="ko-KR" altLang="en-US" sz="3200" dirty="0" smtClean="0"/>
              <a:t>가스 용기 보관 기준</a:t>
            </a:r>
            <a:endParaRPr lang="ko-KR" alt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92896"/>
            <a:ext cx="4401202" cy="322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717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가스 용기 보관 기준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39752" y="6423620"/>
            <a:ext cx="6092552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</a:t>
            </a:r>
            <a:r>
              <a:rPr lang="ko-KR" altLang="en-US" dirty="0" err="1"/>
              <a:t>작업후</a:t>
            </a:r>
            <a:r>
              <a:rPr lang="ko-KR" altLang="en-US" dirty="0"/>
              <a:t> 정리정돈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_x441983816"/>
          <p:cNvSpPr>
            <a:spLocks noChangeArrowheads="1"/>
          </p:cNvSpPr>
          <p:nvPr/>
        </p:nvSpPr>
        <p:spPr bwMode="auto">
          <a:xfrm>
            <a:off x="453903" y="1658612"/>
            <a:ext cx="8222553" cy="4506692"/>
          </a:xfrm>
          <a:prstGeom prst="roundRect">
            <a:avLst>
              <a:gd name="adj" fmla="val 2343"/>
            </a:avLst>
          </a:prstGeom>
          <a:solidFill>
            <a:srgbClr val="FFFFFF"/>
          </a:solidFill>
          <a:ln w="38100">
            <a:solidFill>
              <a:srgbClr val="FA8849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충전된 </a:t>
            </a:r>
            <a:r>
              <a:rPr lang="ko-KR" altLang="en-US" sz="2400" dirty="0"/>
              <a:t>가스용기와 빈 용기는 각각 구분하여 보관하도록 할 것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가연성가스</a:t>
            </a:r>
            <a:r>
              <a:rPr lang="en-US" altLang="ko-KR" sz="2400" dirty="0"/>
              <a:t>, </a:t>
            </a:r>
            <a:r>
              <a:rPr lang="ko-KR" altLang="en-US" sz="2400" dirty="0"/>
              <a:t>독성가스 및 산소용기는 각각 구분하여 보관하도록 할 것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가스 </a:t>
            </a:r>
            <a:r>
              <a:rPr lang="ko-KR" altLang="en-US" sz="2400" dirty="0"/>
              <a:t>용기 보관 장소에는 계량기 등 가스 보관에 필요한 물건 이외에는 보관하지 </a:t>
            </a:r>
            <a:r>
              <a:rPr lang="ko-KR" altLang="en-US" sz="2400" dirty="0" smtClean="0"/>
              <a:t>않도록 </a:t>
            </a:r>
            <a:r>
              <a:rPr lang="ko-KR" altLang="en-US" sz="2400" dirty="0"/>
              <a:t>할 것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가스 </a:t>
            </a:r>
            <a:r>
              <a:rPr lang="ko-KR" altLang="en-US" sz="2400" dirty="0"/>
              <a:t>용기 보관 장소 </a:t>
            </a:r>
            <a:r>
              <a:rPr lang="en-US" altLang="ko-KR" sz="2400" dirty="0"/>
              <a:t>2m </a:t>
            </a:r>
            <a:r>
              <a:rPr lang="ko-KR" altLang="en-US" sz="2400" dirty="0"/>
              <a:t>이내에는 화기</a:t>
            </a:r>
            <a:r>
              <a:rPr lang="en-US" altLang="ko-KR" sz="2400" dirty="0"/>
              <a:t>, </a:t>
            </a:r>
            <a:r>
              <a:rPr lang="ko-KR" altLang="en-US" sz="2400" dirty="0"/>
              <a:t>인화성 물질</a:t>
            </a:r>
            <a:r>
              <a:rPr lang="en-US" altLang="ko-KR" sz="2400" dirty="0"/>
              <a:t>, </a:t>
            </a:r>
            <a:r>
              <a:rPr lang="ko-KR" altLang="en-US" sz="2400" dirty="0"/>
              <a:t>발화성 물질 등을 두지 </a:t>
            </a:r>
            <a:r>
              <a:rPr lang="ko-KR" altLang="en-US" sz="2400" dirty="0" smtClean="0"/>
              <a:t>않도록 할 것</a:t>
            </a:r>
            <a:endParaRPr lang="en-US" altLang="ko-KR" sz="240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895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가스 용기 보관 기준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39752" y="6423620"/>
            <a:ext cx="6092552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</a:t>
            </a:r>
            <a:r>
              <a:rPr lang="ko-KR" altLang="en-US" dirty="0" err="1"/>
              <a:t>작업후</a:t>
            </a:r>
            <a:r>
              <a:rPr lang="ko-KR" altLang="en-US" dirty="0"/>
              <a:t> 정리정돈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_x441983816"/>
          <p:cNvSpPr>
            <a:spLocks noChangeArrowheads="1"/>
          </p:cNvSpPr>
          <p:nvPr/>
        </p:nvSpPr>
        <p:spPr bwMode="auto">
          <a:xfrm>
            <a:off x="453903" y="1658612"/>
            <a:ext cx="8222553" cy="3714604"/>
          </a:xfrm>
          <a:prstGeom prst="roundRect">
            <a:avLst>
              <a:gd name="adj" fmla="val 2343"/>
            </a:avLst>
          </a:prstGeom>
          <a:solidFill>
            <a:srgbClr val="FFFFFF"/>
          </a:solidFill>
          <a:ln w="38100">
            <a:solidFill>
              <a:srgbClr val="FA8849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출전 </a:t>
            </a:r>
            <a:r>
              <a:rPr lang="ko-KR" altLang="en-US" sz="2400" dirty="0"/>
              <a:t>용기는 </a:t>
            </a:r>
            <a:r>
              <a:rPr lang="en-US" altLang="ko-KR" sz="2400" dirty="0"/>
              <a:t>40℃ </a:t>
            </a:r>
            <a:r>
              <a:rPr lang="ko-KR" altLang="en-US" sz="2400" dirty="0"/>
              <a:t>이하로 유지하고</a:t>
            </a:r>
            <a:r>
              <a:rPr lang="en-US" altLang="ko-KR" sz="2400" dirty="0"/>
              <a:t>, </a:t>
            </a:r>
            <a:r>
              <a:rPr lang="ko-KR" altLang="en-US" sz="2400" dirty="0"/>
              <a:t>직사광선을 받지 않도록 할 것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보관실에 </a:t>
            </a:r>
            <a:r>
              <a:rPr lang="ko-KR" altLang="en-US" sz="2400" dirty="0"/>
              <a:t>보관중인 용기는 넘어지지 않도록 체인 등으로 고정하여 보관할 것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가연성 </a:t>
            </a:r>
            <a:r>
              <a:rPr lang="ko-KR" altLang="en-US" sz="2400" dirty="0"/>
              <a:t>가스 보관 장소에는 </a:t>
            </a:r>
            <a:r>
              <a:rPr lang="ko-KR" altLang="en-US" sz="2400" dirty="0" err="1"/>
              <a:t>방폭형</a:t>
            </a:r>
            <a:r>
              <a:rPr lang="ko-KR" altLang="en-US" sz="2400" dirty="0"/>
              <a:t> 휴대용 손전등 외에 등화를 휴대하고 </a:t>
            </a:r>
            <a:r>
              <a:rPr lang="ko-KR" altLang="en-US" sz="2400" dirty="0" smtClean="0"/>
              <a:t>들어가지 말 </a:t>
            </a:r>
            <a:r>
              <a:rPr lang="ko-KR" altLang="en-US" sz="2400" dirty="0"/>
              <a:t>것</a:t>
            </a:r>
            <a:endParaRPr lang="en-US" altLang="ko-KR" sz="240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487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가스 취급 안전 및 유의 사항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39752" y="6423620"/>
            <a:ext cx="6092552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</a:t>
            </a:r>
            <a:r>
              <a:rPr lang="ko-KR" altLang="en-US" dirty="0" err="1"/>
              <a:t>작업후</a:t>
            </a:r>
            <a:r>
              <a:rPr lang="ko-KR" altLang="en-US" dirty="0"/>
              <a:t> 정리정돈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_x441983816"/>
          <p:cNvSpPr>
            <a:spLocks noChangeArrowheads="1"/>
          </p:cNvSpPr>
          <p:nvPr/>
        </p:nvSpPr>
        <p:spPr bwMode="auto">
          <a:xfrm>
            <a:off x="453903" y="1124744"/>
            <a:ext cx="8222553" cy="5040560"/>
          </a:xfrm>
          <a:prstGeom prst="roundRect">
            <a:avLst>
              <a:gd name="adj" fmla="val 2343"/>
            </a:avLst>
          </a:prstGeom>
          <a:solidFill>
            <a:srgbClr val="FFFFFF"/>
          </a:solidFill>
          <a:ln w="38100">
            <a:solidFill>
              <a:srgbClr val="FA8849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가스 </a:t>
            </a:r>
            <a:r>
              <a:rPr lang="ko-KR" altLang="en-US" sz="2400" dirty="0"/>
              <a:t>압력 조정기에는 그리스</a:t>
            </a:r>
            <a:r>
              <a:rPr lang="en-US" altLang="ko-KR" sz="2400" dirty="0"/>
              <a:t>, </a:t>
            </a:r>
            <a:r>
              <a:rPr lang="ko-KR" altLang="en-US" sz="2400" dirty="0"/>
              <a:t>페인트 등 </a:t>
            </a:r>
            <a:r>
              <a:rPr lang="ko-KR" altLang="en-US" sz="2400" dirty="0" err="1"/>
              <a:t>유질성</a:t>
            </a:r>
            <a:r>
              <a:rPr lang="ko-KR" altLang="en-US" sz="2400" dirty="0"/>
              <a:t> 물질의 사용을 금한다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조정기의 </a:t>
            </a:r>
            <a:r>
              <a:rPr lang="ko-KR" altLang="en-US" sz="2400" dirty="0"/>
              <a:t>취급 시는 전용 공구를 사용하여 너트의 파손을 방지한다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함부로 </a:t>
            </a:r>
            <a:r>
              <a:rPr lang="ko-KR" altLang="en-US" sz="2400" dirty="0"/>
              <a:t>조정기를 분해해서는 안 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고압가스 </a:t>
            </a:r>
            <a:r>
              <a:rPr lang="ko-KR" altLang="en-US" sz="2400" dirty="0"/>
              <a:t>취급 안전수칙 준수한다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고압가스 </a:t>
            </a:r>
            <a:r>
              <a:rPr lang="ko-KR" altLang="en-US" sz="2400" dirty="0"/>
              <a:t>충전용기의 </a:t>
            </a:r>
            <a:r>
              <a:rPr lang="ko-KR" altLang="en-US" sz="2400" dirty="0" err="1"/>
              <a:t>이동시</a:t>
            </a:r>
            <a:r>
              <a:rPr lang="ko-KR" altLang="en-US" sz="2400" dirty="0"/>
              <a:t> 충격을 주거나 뉘여서 운반하지 않도록 한다</a:t>
            </a:r>
            <a:r>
              <a:rPr lang="en-US" altLang="ko-KR" sz="2400" dirty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2400" dirty="0" smtClean="0"/>
              <a:t>용기의 </a:t>
            </a:r>
            <a:r>
              <a:rPr lang="ko-KR" altLang="en-US" sz="2400" dirty="0"/>
              <a:t>밸브 개폐는 서서히 한다</a:t>
            </a:r>
            <a:r>
              <a:rPr lang="en-US" altLang="ko-KR" sz="2400" dirty="0"/>
              <a:t>.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05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1763688" y="6423620"/>
            <a:ext cx="6478226" cy="274320"/>
          </a:xfrm>
        </p:spPr>
        <p:txBody>
          <a:bodyPr/>
          <a:lstStyle/>
          <a:p>
            <a:r>
              <a:rPr lang="en-US" altLang="ko-KR" b="1" dirty="0"/>
              <a:t>(</a:t>
            </a:r>
            <a:r>
              <a:rPr lang="ko-KR" altLang="en-US" b="1" dirty="0" err="1"/>
              <a:t>가스텅스텐아크용접</a:t>
            </a:r>
            <a:r>
              <a:rPr lang="en-US" altLang="ko-KR" b="1" dirty="0"/>
              <a:t>)_(</a:t>
            </a:r>
            <a:r>
              <a:rPr lang="ko-KR" altLang="en-US" b="1" dirty="0" err="1"/>
              <a:t>가스텅스텐아크용접</a:t>
            </a:r>
            <a:r>
              <a:rPr lang="ko-KR" altLang="en-US" b="1" dirty="0"/>
              <a:t> 검사 및 보수용접하기</a:t>
            </a:r>
            <a:r>
              <a:rPr lang="en-US" altLang="ko-KR" b="1" dirty="0"/>
              <a:t>)_</a:t>
            </a:r>
            <a:r>
              <a:rPr lang="ko-KR" altLang="en-US" b="1" dirty="0"/>
              <a:t>학습 </a:t>
            </a:r>
            <a:r>
              <a:rPr lang="en-US" altLang="ko-KR" b="1" dirty="0"/>
              <a:t>[1]_</a:t>
            </a:r>
            <a:r>
              <a:rPr lang="ko-KR" altLang="en-US" b="1" dirty="0"/>
              <a:t>유형 </a:t>
            </a:r>
            <a:r>
              <a:rPr lang="en-US" altLang="ko-KR" b="1" dirty="0"/>
              <a:t>Ⅱ</a:t>
            </a:r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7</a:t>
            </a:fld>
            <a:endParaRPr lang="ko-KR" altLang="en-US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652438" cy="548640"/>
          </a:xfrm>
        </p:spPr>
        <p:txBody>
          <a:bodyPr/>
          <a:lstStyle/>
          <a:p>
            <a:pPr algn="ctr"/>
            <a:r>
              <a:rPr lang="ko-KR" altLang="en-US" sz="3200" dirty="0" smtClean="0"/>
              <a:t>가스 누설 확인 및 검사</a:t>
            </a:r>
            <a:endParaRPr lang="ko-KR" altLang="en-US" sz="3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92896"/>
            <a:ext cx="4401202" cy="322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62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가스 용기 </a:t>
            </a:r>
            <a:r>
              <a:rPr lang="ko-KR" altLang="en-US" dirty="0" err="1" smtClean="0"/>
              <a:t>연결부</a:t>
            </a:r>
            <a:r>
              <a:rPr lang="ko-KR" altLang="en-US" dirty="0" smtClean="0"/>
              <a:t> 검사 부위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</a:t>
            </a:r>
            <a:r>
              <a:rPr lang="ko-KR" altLang="en-US" dirty="0" err="1" smtClean="0"/>
              <a:t>작업후</a:t>
            </a:r>
            <a:r>
              <a:rPr lang="ko-KR" altLang="en-US" dirty="0" smtClean="0"/>
              <a:t> 정리정돈</a:t>
            </a:r>
            <a:r>
              <a:rPr lang="en-US" altLang="ko-KR" dirty="0" smtClean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208" y="1412776"/>
            <a:ext cx="6285152" cy="431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137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가스 누출 안 됨</a:t>
            </a:r>
            <a:r>
              <a:rPr lang="en-US" altLang="ko-KR" dirty="0" smtClean="0"/>
              <a:t>(</a:t>
            </a:r>
            <a:r>
              <a:rPr lang="ko-KR" altLang="en-US" dirty="0" smtClean="0"/>
              <a:t>비눗물 검사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</a:t>
            </a:r>
            <a:r>
              <a:rPr lang="ko-KR" altLang="en-US" dirty="0" err="1" smtClean="0"/>
              <a:t>작업후</a:t>
            </a:r>
            <a:r>
              <a:rPr lang="ko-KR" altLang="en-US" dirty="0" smtClean="0"/>
              <a:t> 정리정돈</a:t>
            </a:r>
            <a:r>
              <a:rPr lang="en-US" altLang="ko-KR" dirty="0" smtClean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99879"/>
            <a:ext cx="4536504" cy="430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43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각">
  <a:themeElements>
    <a:clrScheme name="각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각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712</TotalTime>
  <Words>507</Words>
  <Application>Microsoft Office PowerPoint</Application>
  <PresentationFormat>화면 슬라이드 쇼(4:3)</PresentationFormat>
  <Paragraphs>69</Paragraphs>
  <Slides>13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각</vt:lpstr>
      <vt:lpstr>가스 누설 조치</vt:lpstr>
      <vt:lpstr>학습목표</vt:lpstr>
      <vt:lpstr>가스 용기 보관 기준</vt:lpstr>
      <vt:lpstr>가스 용기 보관 기준</vt:lpstr>
      <vt:lpstr>가스 용기 보관 기준</vt:lpstr>
      <vt:lpstr>가스 취급 안전 및 유의 사항</vt:lpstr>
      <vt:lpstr>가스 누설 확인 및 검사</vt:lpstr>
      <vt:lpstr>가스 용기 연결부 검사 부위</vt:lpstr>
      <vt:lpstr>가스 누출 안 됨(비눗물 검사)</vt:lpstr>
      <vt:lpstr>가스 누출 함(비눗물 검사)</vt:lpstr>
      <vt:lpstr>용기 밸브 가스 누설 부위 조치</vt:lpstr>
      <vt:lpstr>가스 호스 누설 부위 조치</vt:lpstr>
      <vt:lpstr>정리 정돈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KRIVET</dc:creator>
  <cp:lastModifiedBy>LGE1</cp:lastModifiedBy>
  <cp:revision>82</cp:revision>
  <dcterms:created xsi:type="dcterms:W3CDTF">2018-05-10T00:35:19Z</dcterms:created>
  <dcterms:modified xsi:type="dcterms:W3CDTF">2018-09-17T10:58:56Z</dcterms:modified>
</cp:coreProperties>
</file>